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321" r:id="rId4"/>
    <p:sldId id="276" r:id="rId5"/>
    <p:sldId id="284" r:id="rId6"/>
    <p:sldId id="290" r:id="rId7"/>
    <p:sldId id="291" r:id="rId8"/>
    <p:sldId id="293" r:id="rId9"/>
    <p:sldId id="320" r:id="rId10"/>
    <p:sldId id="311" r:id="rId11"/>
    <p:sldId id="322" r:id="rId12"/>
    <p:sldId id="281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MANDO SILVA FILHO" initials="ASF" lastIdx="1" clrIdx="0">
    <p:extLst>
      <p:ext uri="{19B8F6BF-5375-455C-9EA6-DF929625EA0E}">
        <p15:presenceInfo xmlns:p15="http://schemas.microsoft.com/office/powerpoint/2012/main" xmlns="" userId="9a7265b2fd92f08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B29B-055E-4A2A-B191-347ACEF5B4CD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465F7-064D-482E-9137-189D34FEE8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748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2417943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1361771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1401B05-4E37-4AA5-B241-B79D014C7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B6CFCC59-C3A8-4B6F-A7CB-40AAFBD6C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564BFC8-E0F9-457C-8744-8A2D224E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4ED7F15-F98A-471A-A73D-00A6031E2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50D35235-AC80-4588-A700-1169BAD8F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1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365083-50C9-42E5-AC18-AC441CBB9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37E6C2F5-8749-4724-AEEB-1CEAA01AA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EC18C7C8-84FA-47EC-8676-AA7F2AF41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F4C545F3-D3A1-4E7E-960E-8399A933D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7287C93-220A-4A82-850B-F32ACFC5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36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4EF22C0-1C83-40DC-B7D9-11A885825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92A676E7-FD06-4A2A-A097-576C0E805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51621EC-791F-4B6E-AFF0-A9294BB5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8079A8CB-C67B-4E05-90AD-4BF31EBC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2A3D56D2-4D1A-45E5-8DED-67275297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71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8CD46FF-5F00-48D1-89E2-543BDE99E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61924B93-AA89-4DE7-9EB2-116B4124E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E7C80D3-D7B7-45F5-801A-E176455C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CD983D02-E8C9-4EDC-8FC2-FE2896A6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054E8E7-37F3-498D-A2C4-26844219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5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FB0E6A2-B0CF-4E8A-A574-F03C37A6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44EDC1C7-08F8-4713-A797-F7285641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FEE9CA5-DEE0-4623-90AF-043B1C53A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B4CFCA74-2784-4D25-8F75-36423831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48DCA28-2622-44AC-AB12-16094F4E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86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4676A8-16B1-4964-8392-319DE01E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C32ED4B-1EFE-4A8D-8592-3BD6C7936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C35BBFD2-C071-455C-A7A5-CFAB7E796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FF6D9360-1A01-49EF-AE8A-86A5FC1EE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FCE5B75D-4460-479E-81E6-1681D61D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86F412C1-547E-4B40-8818-02F3D38E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7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E604291-E416-4406-AA57-61CB336B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A922D64-0F62-42F3-B126-EFDB9AE55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D4935304-CB6D-47B9-8FDA-64D874633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F06AA049-8034-4A4D-9081-F4F1B61C9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0168A8F9-97AD-40D7-AB2C-B804BD0AE2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E59D2F3C-2CFB-4DCD-B244-7FDAC250B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C79A6D71-98E6-42DB-9827-CBEFDC5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D9870DEE-F3D1-40BF-9DDB-D3580290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68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063C57E-D388-4521-9DD0-12160154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9BD73D09-AF81-446A-8CAE-C2456EBF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0FA32ACB-88FC-4631-B569-8662739B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55945745-679D-4B27-BF97-7C39A3C6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7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502452C9-6693-4C67-BC51-0308E458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BD591787-A039-4C4C-935E-4B4A965EB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9B57F04F-235F-49FC-89C3-095701BA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91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E354BE7-0BB9-4B58-A183-A4AEEAD93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8D32B226-EC6A-4B63-ABE9-3665B267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C64F02A7-59FA-4288-8163-6B7A14730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EB8C3F5B-4EE8-46D0-AF47-1351823F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DAB1CFC2-E0DA-4861-907C-787D3317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701AFB27-E751-4659-BDEA-0511F8CE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9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73A04C1-D0A1-4399-8AA0-642171C8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DE61A10C-5657-4354-889F-F672D944AF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9E1F11C6-858F-494F-83F8-AA04B1422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91A68143-A864-4BC0-8490-45CD78F2C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51716348-947D-4EEA-BAF5-C5935266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EFCC6BE2-5F53-4355-9DB3-3D3B3D8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3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575837F5-B85E-49C6-9FD3-C34B00E8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0198E4E8-C360-40E8-B4A2-84FC84CB5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2581C849-CB06-4162-8596-9769433CD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6A75F-3F70-448A-BA33-8E894C37CD7E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F4F91DB-E7F6-4B4D-812A-1EBAC48D5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9A82818-B4D2-4659-A2E1-7FC6DE312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417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11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Cemig%20Caso%20_%20an&#225;lise%20similar%20a%20GD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2.pdf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3.pdf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7.pdf" TargetMode="External"/><Relationship Id="rId3" Type="http://schemas.openxmlformats.org/officeDocument/2006/relationships/image" Target="../media/image3.jpg"/><Relationship Id="rId7" Type="http://schemas.openxmlformats.org/officeDocument/2006/relationships/hyperlink" Target="6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5.pdf" TargetMode="External"/><Relationship Id="rId5" Type="http://schemas.openxmlformats.org/officeDocument/2006/relationships/image" Target="../media/image8.png"/><Relationship Id="rId4" Type="http://schemas.openxmlformats.org/officeDocument/2006/relationships/hyperlink" Target="4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8.pdf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7583" y="1450916"/>
            <a:ext cx="7898295" cy="1552087"/>
          </a:xfrm>
        </p:spPr>
        <p:txBody>
          <a:bodyPr>
            <a:normAutofit fontScale="90000"/>
          </a:bodyPr>
          <a:lstStyle/>
          <a:p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>Inyección de Generación Distribuida en la Red Eléctrica de Baja y Media Tensión de Bolivia</a:t>
            </a:r>
            <a:r>
              <a:rPr lang="pt-BR" dirty="0"/>
              <a:t/>
            </a:r>
            <a:br>
              <a:rPr lang="pt-BR" dirty="0"/>
            </a:b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FACBC0C3-B77B-4EB8-9A90-F7D264F0AC0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2048" y="4077494"/>
            <a:ext cx="3175432" cy="704850"/>
          </a:xfrm>
          <a:prstGeom prst="rect">
            <a:avLst/>
          </a:prstGeom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xmlns="" id="{0F962B01-0EC2-4667-9DF5-708F4BE85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982" y="28642"/>
            <a:ext cx="2033310" cy="1802973"/>
          </a:xfrm>
          <a:prstGeom prst="rect">
            <a:avLst/>
          </a:prstGeom>
        </p:spPr>
      </p:pic>
      <p:sp>
        <p:nvSpPr>
          <p:cNvPr id="9" name="CuadroTexto 1">
            <a:extLst>
              <a:ext uri="{FF2B5EF4-FFF2-40B4-BE49-F238E27FC236}">
                <a16:creationId xmlns:a16="http://schemas.microsoft.com/office/drawing/2014/main" xmlns="" id="{97F5BD7E-5104-430B-9830-3946CE48F02D}"/>
              </a:ext>
            </a:extLst>
          </p:cNvPr>
          <p:cNvSpPr txBox="1"/>
          <p:nvPr/>
        </p:nvSpPr>
        <p:spPr>
          <a:xfrm>
            <a:off x="4374528" y="3570179"/>
            <a:ext cx="4749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		 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02/10/2020</a:t>
            </a:r>
          </a:p>
        </p:txBody>
      </p:sp>
      <p:sp>
        <p:nvSpPr>
          <p:cNvPr id="10" name="CuadroTexto 1">
            <a:extLst>
              <a:ext uri="{FF2B5EF4-FFF2-40B4-BE49-F238E27FC236}">
                <a16:creationId xmlns:a16="http://schemas.microsoft.com/office/drawing/2014/main" xmlns="" id="{276D8348-85EB-4E5C-9394-DB6BF986155E}"/>
              </a:ext>
            </a:extLst>
          </p:cNvPr>
          <p:cNvSpPr txBox="1"/>
          <p:nvPr/>
        </p:nvSpPr>
        <p:spPr>
          <a:xfrm>
            <a:off x="2770336" y="6065862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30F6C67D-F423-488C-AFE3-BDDE626D04B7}"/>
              </a:ext>
            </a:extLst>
          </p:cNvPr>
          <p:cNvSpPr/>
          <p:nvPr/>
        </p:nvSpPr>
        <p:spPr>
          <a:xfrm>
            <a:off x="390525" y="4510088"/>
            <a:ext cx="1145381" cy="457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1429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921EA91B-3626-4D4B-ABA1-BD36F9A955F9}"/>
              </a:ext>
            </a:extLst>
          </p:cNvPr>
          <p:cNvSpPr/>
          <p:nvPr/>
        </p:nvSpPr>
        <p:spPr>
          <a:xfrm>
            <a:off x="1155021" y="1731304"/>
            <a:ext cx="10476411" cy="520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Estudios específicos sobre calidad eléctrica para acceso a sistemas de distribución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estudios específicos de calidad eléctrica deberían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evaluar el impacto potencial de la conexión y operación del usuario del sistema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Las conclusiones de los estudios y / o recomendaciones deben incluirse en la opinión de acceso.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 se encuentra en los estudios específicos que hay un problema con la calidad de la electricidad, el usuario del sistema debe proporcionar la instalación de equipos de corrección y otros ajustes necesarios y / o acceder a ellos.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pic>
        <p:nvPicPr>
          <p:cNvPr id="7" name="Imagem 6">
            <a:hlinkClick r:id="rId4" action="ppaction://hlinkfile"/>
            <a:extLst>
              <a:ext uri="{FF2B5EF4-FFF2-40B4-BE49-F238E27FC236}">
                <a16:creationId xmlns:a16="http://schemas.microsoft.com/office/drawing/2014/main" xmlns="" id="{75690C29-80C1-49D2-B2F9-7DEB66C17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4054" y="6283108"/>
            <a:ext cx="3048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464950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B7F7D43D-4597-4FF9-8112-3446FD976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480" y="3588532"/>
            <a:ext cx="2903039" cy="3340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pt-BR" sz="24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Ejemplo de estudio</a:t>
            </a:r>
            <a:r>
              <a:rPr kumimoji="0" lang="es-ES" altLang="pt-B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" name="Imagem 1">
            <a:hlinkClick r:id="rId4" action="ppaction://hlinkfile"/>
            <a:extLst>
              <a:ext uri="{FF2B5EF4-FFF2-40B4-BE49-F238E27FC236}">
                <a16:creationId xmlns:a16="http://schemas.microsoft.com/office/drawing/2014/main" xmlns="" id="{B8449629-5586-4B0E-A6E4-9B3D615E2C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5028" y="6269855"/>
            <a:ext cx="3048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66698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71404234-5867-4956-AC53-5AD019B21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789" y="2391812"/>
            <a:ext cx="8091033" cy="2802469"/>
          </a:xfrm>
        </p:spPr>
        <p:txBody>
          <a:bodyPr>
            <a:normAutofit/>
          </a:bodyPr>
          <a:lstStyle/>
          <a:p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9549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93" y="235520"/>
            <a:ext cx="3302000" cy="1054100"/>
          </a:xfrm>
          <a:prstGeom prst="rect">
            <a:avLst/>
          </a:prstGeom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DB92AFAA-D26E-4034-9616-22EEF6EAB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7541" y="28642"/>
            <a:ext cx="2033310" cy="180297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BCF84CDD-CEFA-4F8C-AB64-4FE56AEF3B8B}"/>
              </a:ext>
            </a:extLst>
          </p:cNvPr>
          <p:cNvSpPr txBox="1"/>
          <p:nvPr/>
        </p:nvSpPr>
        <p:spPr>
          <a:xfrm>
            <a:off x="1831250" y="3332768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71206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93" y="235520"/>
            <a:ext cx="3302000" cy="1054100"/>
          </a:xfrm>
          <a:prstGeom prst="rect">
            <a:avLst/>
          </a:prstGeom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DB92AFAA-D26E-4034-9616-22EEF6EAB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7541" y="28642"/>
            <a:ext cx="2033310" cy="180297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65864C33-8068-421B-A127-6BFC66E82371}"/>
              </a:ext>
            </a:extLst>
          </p:cNvPr>
          <p:cNvSpPr/>
          <p:nvPr/>
        </p:nvSpPr>
        <p:spPr>
          <a:xfrm>
            <a:off x="410817" y="1831615"/>
            <a:ext cx="113703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Procedimientos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Distribución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Eléctrico Nacional – PRODIST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347E923A-1366-4C6B-AA11-2A78D21A2D2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532097" y="2662613"/>
            <a:ext cx="5495780" cy="404767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18FDEBD2-CA40-48EF-8721-A85C37C5ACCA}"/>
              </a:ext>
            </a:extLst>
          </p:cNvPr>
          <p:cNvSpPr/>
          <p:nvPr/>
        </p:nvSpPr>
        <p:spPr>
          <a:xfrm>
            <a:off x="600219" y="3204607"/>
            <a:ext cx="54957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Procedimientos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PRODIST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documentos preparados por ANEEL y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estandarizan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actividades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técnicas relacionadas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funcionamiento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actuación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sistemas de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electricidad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15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921EA91B-3626-4D4B-ABA1-BD36F9A955F9}"/>
              </a:ext>
            </a:extLst>
          </p:cNvPr>
          <p:cNvSpPr/>
          <p:nvPr/>
        </p:nvSpPr>
        <p:spPr>
          <a:xfrm>
            <a:off x="732607" y="1401656"/>
            <a:ext cx="10476411" cy="559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Módulo 8 -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endParaRPr lang="pt-BR" sz="2400" b="1" dirty="0"/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Establece los procedimientos relacionados con la calidad de la electricidad - QEE, abordando la calidad del producto y la calidad del servicio prestado.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Calidad del producto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define la terminología y los indicadores, caracteriza los fenómenos, establece los límites o valores de referencia, la metodología de medición y estudios específicos sobre la calidad de la electricidad para el acceso a los sistemas de distribución.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Calidad del suministro de electricidad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establece la metodología para calcular los indicadores de continuidad y los tiempos de respuesta ante emergencias, definiendo estándares y responsabilidades.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8288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921EA91B-3626-4D4B-ABA1-BD36F9A955F9}"/>
              </a:ext>
            </a:extLst>
          </p:cNvPr>
          <p:cNvSpPr/>
          <p:nvPr/>
        </p:nvSpPr>
        <p:spPr>
          <a:xfrm>
            <a:off x="875483" y="2244619"/>
            <a:ext cx="10476411" cy="4015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Calidad del Producto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Trate los siguientes fenómenos de calidad del producto de forma permanente o transitoria: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Permanente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a) tensión en estado estacionario; b) factor de potencia;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armónicos; d) desequilibrio de voltaje; e) fluctuación de voltaje;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f) variación de frecuencia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AutoNum type="alphaLcParenR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Transitorio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variaciones de voltaje a corto plazo</a:t>
            </a: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9403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157F71BE-A43C-457D-9C08-9E8A4867EDF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271587" y="2428708"/>
            <a:ext cx="3550665" cy="33008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10AF62C4-4B44-4FEE-8E3D-103BB3946D7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252855" y="5733415"/>
            <a:ext cx="5400040" cy="112458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DF556572-9A3C-49AA-A2A7-E95E5E857735}"/>
              </a:ext>
            </a:extLst>
          </p:cNvPr>
          <p:cNvSpPr/>
          <p:nvPr/>
        </p:nvSpPr>
        <p:spPr>
          <a:xfrm>
            <a:off x="5357812" y="1887431"/>
            <a:ext cx="6086475" cy="4015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Tensión de Régimen Permanente</a:t>
            </a: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establecen límites adecuados, precarios y críticos para los niveles de voltaje en estado estacionario, indicadores de cumplimiento de voltaje eléctrico individual y colectivo, criterios de medición y registro y plazos para la compensación del consumidor, si las mediciones de voltaje exceden los límites de los indicadores.</a:t>
            </a:r>
          </a:p>
        </p:txBody>
      </p:sp>
      <p:pic>
        <p:nvPicPr>
          <p:cNvPr id="12" name="Imagem 11">
            <a:hlinkClick r:id="rId6" action="ppaction://hlinkfile"/>
            <a:extLst>
              <a:ext uri="{FF2B5EF4-FFF2-40B4-BE49-F238E27FC236}">
                <a16:creationId xmlns:a16="http://schemas.microsoft.com/office/drawing/2014/main" xmlns="" id="{C075B6D4-A348-41B6-B0D6-52F2A7D2C3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7820" y="6295707"/>
            <a:ext cx="3048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22348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921EA91B-3626-4D4B-ABA1-BD36F9A955F9}"/>
              </a:ext>
            </a:extLst>
          </p:cNvPr>
          <p:cNvSpPr/>
          <p:nvPr/>
        </p:nvSpPr>
        <p:spPr>
          <a:xfrm>
            <a:off x="1289823" y="1758844"/>
            <a:ext cx="4982392" cy="322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 de Potencia</a:t>
            </a:r>
            <a:r>
              <a:rPr lang="es-ES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s-E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valor del factor de potencia debe calcularse a partir de los valores registrados de las potencias activa y reactiva (P, Q) o las energías respectivas (EA, ER), utilizando las siguientes fórmulas:</a:t>
            </a: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F84930F3-EEEB-4D99-9AF7-87E01392D22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024274" y="2976263"/>
            <a:ext cx="4094922" cy="1556602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4A7C46D0-B3DA-490E-8FD7-BCD951A55F1A}"/>
              </a:ext>
            </a:extLst>
          </p:cNvPr>
          <p:cNvSpPr/>
          <p:nvPr/>
        </p:nvSpPr>
        <p:spPr>
          <a:xfrm>
            <a:off x="628651" y="5016394"/>
            <a:ext cx="10858500" cy="1644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Valores: voltaje &lt;230 kV, el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el punto de conexión debe estar entre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0,92 y 1,00 inductivo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1,00 y 0,92 capacitivos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voltajes &lt;69 kV y grupos A (&gt;2,3kV) y B (&lt;=2,3kV)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0,92 inductivo o capacitivo;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otras unidades de consumo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0,95 inductivo</a:t>
            </a:r>
          </a:p>
        </p:txBody>
      </p:sp>
      <p:pic>
        <p:nvPicPr>
          <p:cNvPr id="10" name="Imagem 9">
            <a:hlinkClick r:id="rId5" action="ppaction://hlinkfile"/>
            <a:extLst>
              <a:ext uri="{FF2B5EF4-FFF2-40B4-BE49-F238E27FC236}">
                <a16:creationId xmlns:a16="http://schemas.microsoft.com/office/drawing/2014/main" xmlns="" id="{5B9C1E2F-5185-4F21-8628-D86E4C544D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7820" y="6295707"/>
            <a:ext cx="3048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43821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921EA91B-3626-4D4B-ABA1-BD36F9A955F9}"/>
              </a:ext>
            </a:extLst>
          </p:cNvPr>
          <p:cNvSpPr/>
          <p:nvPr/>
        </p:nvSpPr>
        <p:spPr>
          <a:xfrm>
            <a:off x="147857" y="1700547"/>
            <a:ext cx="4359965" cy="282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Distorsiones Armónicas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distorsiones armónicas son fenómenos asociados con deformaciones en las formas de onda de voltajes y corrientes en relación con la onda sinusoidal de frecuencia.</a:t>
            </a: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6AC07938-8C4A-4704-80CD-84832F4ED92A}"/>
              </a:ext>
            </a:extLst>
          </p:cNvPr>
          <p:cNvSpPr/>
          <p:nvPr/>
        </p:nvSpPr>
        <p:spPr>
          <a:xfrm>
            <a:off x="4691118" y="1325557"/>
            <a:ext cx="7485395" cy="2434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Desequilibrio de Tensión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desequilibrio de voltaje es un fenómeno caracterizado por cualquier diferencia encontrada en las amplitudes entre los voltajes trifásicos de un sistema trifásico dado, y / o en el retraso eléctrico de 120º entre los voltajes de fase del mismo sistema.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E49BB9D5-1B9E-4EBA-963C-26F7E86F2385}"/>
              </a:ext>
            </a:extLst>
          </p:cNvPr>
          <p:cNvSpPr txBox="1"/>
          <p:nvPr/>
        </p:nvSpPr>
        <p:spPr>
          <a:xfrm>
            <a:off x="0" y="4412342"/>
            <a:ext cx="5102087" cy="2434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Tensión Flotante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La fluctuación de voltaje es un fenómeno caracterizado por una variación aleatoria, repetitiva o esporádica en el valor efectivo o pico del voltaje instantáneo.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1162FD72-2433-4803-9449-780EAB22A272}"/>
              </a:ext>
            </a:extLst>
          </p:cNvPr>
          <p:cNvSpPr/>
          <p:nvPr/>
        </p:nvSpPr>
        <p:spPr>
          <a:xfrm>
            <a:off x="5181600" y="3834703"/>
            <a:ext cx="6745356" cy="282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Variación de Frecuencia</a:t>
            </a:r>
          </a:p>
          <a:p>
            <a:pPr algn="just"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Dentro de los límites entre 59,9 Hz y 60,1 Hz. C</a:t>
            </a:r>
            <a:r>
              <a:rPr lang="es-ES" altLang="pt-BR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uando disturbios </a:t>
            </a:r>
            <a:r>
              <a:rPr lang="es-E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instalaciones de generación deben garantizar que la frecuencia regrese, en el intervalo de tiempo de 30 segundos después de la transgresión, al rango de 59.5 Hz a 60.5 Hz. </a:t>
            </a:r>
          </a:p>
        </p:txBody>
      </p:sp>
      <p:pic>
        <p:nvPicPr>
          <p:cNvPr id="19" name="Imagem 18">
            <a:hlinkClick r:id="rId4" action="ppaction://hlinkfile"/>
            <a:extLst>
              <a:ext uri="{FF2B5EF4-FFF2-40B4-BE49-F238E27FC236}">
                <a16:creationId xmlns:a16="http://schemas.microsoft.com/office/drawing/2014/main" xmlns="" id="{2ADA81DB-850A-46A7-A31C-17F32E40A7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935" y="4021817"/>
            <a:ext cx="304800" cy="390525"/>
          </a:xfrm>
          <a:prstGeom prst="rect">
            <a:avLst/>
          </a:prstGeom>
        </p:spPr>
      </p:pic>
      <p:pic>
        <p:nvPicPr>
          <p:cNvPr id="20" name="Imagem 19">
            <a:hlinkClick r:id="rId6" action="ppaction://hlinkfile"/>
            <a:extLst>
              <a:ext uri="{FF2B5EF4-FFF2-40B4-BE49-F238E27FC236}">
                <a16:creationId xmlns:a16="http://schemas.microsoft.com/office/drawing/2014/main" xmlns="" id="{49DC4EFE-93FF-4C6E-877D-CB9146D9E8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7084" y="3371321"/>
            <a:ext cx="304800" cy="390525"/>
          </a:xfrm>
          <a:prstGeom prst="rect">
            <a:avLst/>
          </a:prstGeom>
        </p:spPr>
      </p:pic>
      <p:pic>
        <p:nvPicPr>
          <p:cNvPr id="21" name="Imagem 20">
            <a:hlinkClick r:id="rId7" action="ppaction://hlinkfile"/>
            <a:extLst>
              <a:ext uri="{FF2B5EF4-FFF2-40B4-BE49-F238E27FC236}">
                <a16:creationId xmlns:a16="http://schemas.microsoft.com/office/drawing/2014/main" xmlns="" id="{78326E71-9AA9-4E1C-95F1-0A7D0363B8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935" y="6384002"/>
            <a:ext cx="304800" cy="390525"/>
          </a:xfrm>
          <a:prstGeom prst="rect">
            <a:avLst/>
          </a:prstGeom>
        </p:spPr>
      </p:pic>
      <p:pic>
        <p:nvPicPr>
          <p:cNvPr id="22" name="Imagem 21">
            <a:hlinkClick r:id="rId8" action="ppaction://hlinkfile"/>
            <a:extLst>
              <a:ext uri="{FF2B5EF4-FFF2-40B4-BE49-F238E27FC236}">
                <a16:creationId xmlns:a16="http://schemas.microsoft.com/office/drawing/2014/main" xmlns="" id="{9D6A4D2F-1FEA-4104-A0A4-1E147F4547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4054" y="6283108"/>
            <a:ext cx="3048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1985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606188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921EA91B-3626-4D4B-ABA1-BD36F9A955F9}"/>
              </a:ext>
            </a:extLst>
          </p:cNvPr>
          <p:cNvSpPr/>
          <p:nvPr/>
        </p:nvSpPr>
        <p:spPr>
          <a:xfrm>
            <a:off x="1075508" y="1744556"/>
            <a:ext cx="10476411" cy="853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Variación de Voltaje a Corto Plazo</a:t>
            </a:r>
          </a:p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AB55EAA1-B2DB-4B60-A67E-0814B0F45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B50EDB15-0C29-4DDA-9FF3-E3A88CE18336}"/>
              </a:ext>
            </a:extLst>
          </p:cNvPr>
          <p:cNvSpPr txBox="1"/>
          <p:nvPr/>
        </p:nvSpPr>
        <p:spPr>
          <a:xfrm>
            <a:off x="161109" y="2920665"/>
            <a:ext cx="370120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variaciones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a corto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plazo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(VTCD)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desviaciones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significativas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amplitud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durante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período de menos de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tres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minutos.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F8871325-5C83-4B4E-857C-5785F765C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5361" y="2390503"/>
            <a:ext cx="7883599" cy="4140926"/>
          </a:xfrm>
          <a:prstGeom prst="rect">
            <a:avLst/>
          </a:prstGeom>
        </p:spPr>
      </p:pic>
      <p:pic>
        <p:nvPicPr>
          <p:cNvPr id="10" name="Imagem 9">
            <a:hlinkClick r:id="rId5" action="ppaction://hlinkfile"/>
            <a:extLst>
              <a:ext uri="{FF2B5EF4-FFF2-40B4-BE49-F238E27FC236}">
                <a16:creationId xmlns:a16="http://schemas.microsoft.com/office/drawing/2014/main" xmlns="" id="{1CB69A7A-A13A-4989-BC21-CB8752367E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4054" y="6283108"/>
            <a:ext cx="3048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45732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</TotalTime>
  <Words>664</Words>
  <Application>Microsoft Office PowerPoint</Application>
  <PresentationFormat>Personalizar</PresentationFormat>
  <Paragraphs>52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                 Inyección de Generación Distribuida en la Red Eléctrica de Baja y Media Tensión de Bolivia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Gracias!   Eng. Armando Silva Filho e Cláudio Mesquita  armandosfilho@gmail.com econel@econel.com.br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GERAÇÃO DISTRIBUÍDA</dc:title>
  <dc:creator>ARMANDO SILVA FILHO</dc:creator>
  <cp:lastModifiedBy>Giane</cp:lastModifiedBy>
  <cp:revision>112</cp:revision>
  <dcterms:created xsi:type="dcterms:W3CDTF">2020-01-16T20:24:47Z</dcterms:created>
  <dcterms:modified xsi:type="dcterms:W3CDTF">2020-09-30T16:37:23Z</dcterms:modified>
</cp:coreProperties>
</file>